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5" r:id="rId2"/>
    <p:sldId id="424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3" r:id="rId12"/>
    <p:sldId id="461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261" r:id="rId31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5D92"/>
    <a:srgbClr val="043883"/>
    <a:srgbClr val="DEDEDE"/>
    <a:srgbClr val="898989"/>
    <a:srgbClr val="504C4C"/>
    <a:srgbClr val="8A8A8A"/>
    <a:srgbClr val="EE44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8" autoAdjust="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24B46-25EE-4B12-95CD-A89BE4732405}" type="datetimeFigureOut">
              <a:rPr lang="fr-FR" smtClean="0"/>
              <a:pPr/>
              <a:t>09/06/2014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31CC-C328-410D-A7DF-C3FDDC1CE7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74211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49BF-856C-403A-A760-4003AF4C0865}" type="datetimeFigureOut">
              <a:rPr lang="fr-FR" smtClean="0"/>
              <a:pPr/>
              <a:t>09/06/2014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944B8-E518-4A64-80FD-51F8F06EC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26707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isuel_ppt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080" y="0"/>
            <a:ext cx="9150080" cy="6853446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 userDrawn="1">
            <p:ph type="ctrTitle"/>
          </p:nvPr>
        </p:nvSpPr>
        <p:spPr>
          <a:xfrm>
            <a:off x="685800" y="3356992"/>
            <a:ext cx="7772400" cy="2160240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rgbClr val="345D92"/>
                </a:solidFill>
                <a:latin typeface="Stencil" pitchFamily="82" charset="0"/>
              </a:rPr>
              <a:t>WEL’SUITE</a:t>
            </a:r>
            <a:r>
              <a:rPr lang="fr-FR" sz="7200" dirty="0" smtClean="0"/>
              <a:t/>
            </a:r>
            <a:br>
              <a:rPr lang="fr-FR" sz="7200" dirty="0" smtClean="0"/>
            </a:br>
            <a:r>
              <a:rPr lang="fr-FR" sz="2800" dirty="0" smtClean="0"/>
              <a:t>la solution vocale de votre accueil téléphonique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Visuel_ppt_V4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3"/>
          <p:cNvSpPr>
            <a:spLocks noGrp="1"/>
          </p:cNvSpPr>
          <p:nvPr userDrawn="1">
            <p:ph type="title"/>
          </p:nvPr>
        </p:nvSpPr>
        <p:spPr>
          <a:xfrm>
            <a:off x="183976" y="4406901"/>
            <a:ext cx="7772400" cy="606276"/>
          </a:xfrm>
        </p:spPr>
        <p:txBody>
          <a:bodyPr>
            <a:normAutofit fontScale="90000"/>
          </a:bodyPr>
          <a:lstStyle>
            <a:lvl1pPr algn="l">
              <a:defRPr/>
            </a:lvl1pPr>
          </a:lstStyle>
          <a:p>
            <a:r>
              <a:rPr lang="fr-FR" sz="3600" dirty="0" smtClean="0">
                <a:solidFill>
                  <a:srgbClr val="345D92"/>
                </a:solidFill>
                <a:latin typeface="Stencil Std" pitchFamily="50" charset="0"/>
              </a:rPr>
              <a:t>TLM </a:t>
            </a:r>
            <a:r>
              <a:rPr lang="fr-FR" sz="3600" dirty="0" err="1" smtClean="0">
                <a:solidFill>
                  <a:srgbClr val="345D92"/>
                </a:solidFill>
                <a:latin typeface="Stencil Std" pitchFamily="50" charset="0"/>
              </a:rPr>
              <a:t>com</a:t>
            </a:r>
            <a:endParaRPr lang="fr-FR" sz="3600" dirty="0">
              <a:solidFill>
                <a:srgbClr val="345D92"/>
              </a:solidFill>
              <a:latin typeface="Stencil Std" pitchFamily="50" charset="0"/>
            </a:endParaRPr>
          </a:p>
        </p:txBody>
      </p:sp>
      <p:sp>
        <p:nvSpPr>
          <p:cNvPr id="9" name="Espace réservé du texte 4"/>
          <p:cNvSpPr>
            <a:spLocks noGrp="1"/>
          </p:cNvSpPr>
          <p:nvPr userDrawn="1">
            <p:ph type="body" idx="1"/>
          </p:nvPr>
        </p:nvSpPr>
        <p:spPr>
          <a:xfrm>
            <a:off x="183976" y="5085184"/>
            <a:ext cx="7772400" cy="360040"/>
          </a:xfrm>
        </p:spPr>
        <p:txBody>
          <a:bodyPr>
            <a:noAutofit/>
          </a:bodyPr>
          <a:lstStyle>
            <a:lvl1pPr algn="l">
              <a:buNone/>
              <a:defRPr sz="1900"/>
            </a:lvl1pPr>
          </a:lstStyle>
          <a:p>
            <a:r>
              <a:rPr lang="fr-FR" dirty="0" smtClean="0">
                <a:solidFill>
                  <a:srgbClr val="504C4C"/>
                </a:solidFill>
              </a:rPr>
              <a:t>Spécialiste de l’accueil téléphonique</a:t>
            </a:r>
            <a:endParaRPr lang="fr-FR" dirty="0">
              <a:solidFill>
                <a:srgbClr val="504C4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Visuel_ppt_V4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r-FR" dirty="0" smtClean="0">
                <a:solidFill>
                  <a:srgbClr val="345D92"/>
                </a:solidFill>
                <a:latin typeface="Myriad Pro" pitchFamily="34" charset="0"/>
              </a:rPr>
              <a:t>Titre</a:t>
            </a:r>
            <a:endParaRPr lang="fr-FR" dirty="0">
              <a:solidFill>
                <a:srgbClr val="345D92"/>
              </a:solidFill>
              <a:latin typeface="Myriad Pro" pitchFamily="34" charset="0"/>
            </a:endParaRPr>
          </a:p>
        </p:txBody>
      </p:sp>
      <p:sp>
        <p:nvSpPr>
          <p:cNvPr id="10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827584" y="1600200"/>
            <a:ext cx="7859216" cy="45259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z="2800" dirty="0" smtClean="0"/>
              <a:t>Texte</a:t>
            </a:r>
          </a:p>
          <a:p>
            <a:endParaRPr lang="fr-FR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1/50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5456-077D-422E-9EB3-573065F1CF4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Visuel_ppt_V4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 userDrawn="1"/>
        </p:nvSpPr>
        <p:spPr>
          <a:xfrm>
            <a:off x="979984" y="1752600"/>
            <a:ext cx="7859216" cy="477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pPr lvl="0"/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79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1/50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C407-E707-4B84-83A2-7A5F09A08F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Wel’Com SVI </a:t>
            </a:r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Offrez de la voix à votre système d’information</a:t>
            </a:r>
            <a:endParaRPr lang="fr-FR" sz="1100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Les fonctions de Wel’Com SVI sont disponibles :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Par un simple appel URL pour une intégration dans une solution tierce.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Grâce à un protocole dédié sous Tcp Ip. 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Par échanges téléphoniques automatisés.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2000" i="1" dirty="0" smtClean="0"/>
              <a:t>   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Wel’Com SVI, un SVI ouvert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Créez et modifiez votre SVI sans aucune ligne de code ! 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Wel’Com SVI, une conception graphique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6000"/>
          </a:blip>
          <a:stretch>
            <a:fillRect/>
          </a:stretch>
        </p:blipFill>
        <p:spPr bwMode="auto">
          <a:xfrm>
            <a:off x="2051720" y="2492896"/>
            <a:ext cx="7824399" cy="2736304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La reconnaissance de l’appelant pour adapter le dialogue.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Des statistiques à façon, pour analyser le service rendu.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La sécurisation, du mirroring à la haute disponibilité.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Le multilingue, l’exploitation en marque blanche ...   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Wel’Com SVI, c’est aussi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Wel’Com SVI </a:t>
            </a:r>
            <a: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 de figure d’échange S.I. avec Wel’Com SVI</a:t>
            </a:r>
            <a:endParaRPr lang="fr-FR" sz="1100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 			</a:t>
            </a:r>
            <a:r>
              <a:rPr lang="fr-FR" sz="2400" i="1" dirty="0" smtClean="0"/>
              <a:t>Le service départemental d’incendie et de 			secours de l’Aisne  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			La caisse de congés et intempéries du 			bâtiment  Isère Savoie Haute Savoie.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		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			L’exploitation des transports en commun 			de l’agglomération Lyonnaise.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3 cas de figure d’interaction avec un S.I.</a:t>
            </a:r>
          </a:p>
        </p:txBody>
      </p:sp>
      <p:pic>
        <p:nvPicPr>
          <p:cNvPr id="8" name="Image 7" descr="Ccib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068960"/>
            <a:ext cx="2088232" cy="1330961"/>
          </a:xfrm>
          <a:prstGeom prst="rect">
            <a:avLst/>
          </a:prstGeom>
        </p:spPr>
      </p:pic>
      <p:pic>
        <p:nvPicPr>
          <p:cNvPr id="9" name="Image 8" descr="SDIS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340768"/>
            <a:ext cx="1059760" cy="1478087"/>
          </a:xfrm>
          <a:prstGeom prst="rect">
            <a:avLst/>
          </a:prstGeom>
        </p:spPr>
      </p:pic>
      <p:pic>
        <p:nvPicPr>
          <p:cNvPr id="11" name="Image 10" descr="keol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157192"/>
            <a:ext cx="2276475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SDIS 02 </a:t>
            </a:r>
            <a:br>
              <a:rPr lang="fr-FR" sz="4000" b="1" dirty="0" smtClean="0"/>
            </a:br>
            <a:r>
              <a:rPr lang="fr-FR" sz="4000" b="1" dirty="0" smtClean="0"/>
              <a:t>Service départemental incendie secours de l’Aisne</a:t>
            </a:r>
            <a:br>
              <a:rPr lang="fr-FR" sz="4000" b="1" dirty="0" smtClean="0"/>
            </a:br>
            <a:r>
              <a:rPr lang="fr-FR" sz="4000" b="1" dirty="0" smtClean="0"/>
              <a:t> </a:t>
            </a:r>
            <a:br>
              <a:rPr lang="fr-FR" sz="4000" b="1" dirty="0" smtClean="0"/>
            </a:b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13/51</a:t>
            </a:r>
            <a:endParaRPr lang="fr-FR" sz="1100" dirty="0"/>
          </a:p>
        </p:txBody>
      </p:sp>
      <p:pic>
        <p:nvPicPr>
          <p:cNvPr id="6" name="Image 5" descr="SDIS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708920"/>
            <a:ext cx="1059760" cy="1478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serveur vocal interactif pour que chaque pompier volontaire du SDIS 02 puisse consulter et gérer ses astreintes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Un échange entre Wel’Com SVI et un applicatif métier basé sur un Web Service.</a:t>
            </a:r>
          </a:p>
          <a:p>
            <a:pPr marL="0" indent="0" algn="just">
              <a:spcBef>
                <a:spcPts val="0"/>
              </a:spcBef>
            </a:pPr>
            <a:endParaRPr lang="fr-FR" sz="20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 L’identification du pompier effectuée par la saisie en code DTMF(s).</a:t>
            </a:r>
          </a:p>
          <a:p>
            <a:pPr marL="0" indent="0" algn="just">
              <a:spcBef>
                <a:spcPts val="0"/>
              </a:spcBef>
            </a:pPr>
            <a:endParaRPr lang="fr-FR" sz="20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L’utilisation de la synthèse vocale dynamique pour restituer les informations au pompier.</a:t>
            </a:r>
          </a:p>
          <a:p>
            <a:pPr marL="0" indent="0">
              <a:spcBef>
                <a:spcPts val="0"/>
              </a:spcBef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</a:pP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Le SVI du SDIS 02</a:t>
            </a:r>
          </a:p>
        </p:txBody>
      </p:sp>
      <p:pic>
        <p:nvPicPr>
          <p:cNvPr id="23" name="Image 22" descr="SDIS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88640"/>
            <a:ext cx="936104" cy="1305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hp_proli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9344" y="3429000"/>
            <a:ext cx="2784656" cy="152285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serveur vocal interactif pour que chaque pompier volontaire du SDIS 02 puisse consulter et gérer ses astreintes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2339752" y="3429000"/>
            <a:ext cx="122413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serveur-de-base-de-donnees_17-1015132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429000"/>
            <a:ext cx="1290622" cy="15841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Le SVI du SDIS 02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20072" y="515719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web service communique les astreintes du pompier volontaire.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835696" y="270892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pompier s’identifie par code DTMF(s)</a:t>
            </a:r>
            <a:endParaRPr lang="fr-FR" sz="1600" dirty="0"/>
          </a:p>
        </p:txBody>
      </p:sp>
      <p:sp>
        <p:nvSpPr>
          <p:cNvPr id="25" name="Flèche droite rayée 24"/>
          <p:cNvSpPr/>
          <p:nvPr/>
        </p:nvSpPr>
        <p:spPr>
          <a:xfrm>
            <a:off x="5580112" y="3501008"/>
            <a:ext cx="122413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SDIS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188640"/>
            <a:ext cx="936104" cy="130561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068960"/>
            <a:ext cx="576064" cy="181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lèche droite rayée 28"/>
          <p:cNvSpPr/>
          <p:nvPr/>
        </p:nvSpPr>
        <p:spPr>
          <a:xfrm flipH="1">
            <a:off x="5580112" y="4437112"/>
            <a:ext cx="1224136" cy="432048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rayée 29"/>
          <p:cNvSpPr/>
          <p:nvPr/>
        </p:nvSpPr>
        <p:spPr>
          <a:xfrm flipH="1">
            <a:off x="2339752" y="4437112"/>
            <a:ext cx="1224136" cy="432048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148064" y="270892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Un web service permet de communiquer avec le S.I.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835696" y="522920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pompier dispose de fonctions de consultation, d’annulation ou de mise en astreinte.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web service accessible sur le système d’information du SDIS permet l’identification du pompier puis la gestion de ses astreintes.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25" name="Image 24" descr="ipbx_alca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96952"/>
            <a:ext cx="1092480" cy="1368152"/>
          </a:xfrm>
          <a:prstGeom prst="rect">
            <a:avLst/>
          </a:prstGeom>
        </p:spPr>
      </p:pic>
      <p:pic>
        <p:nvPicPr>
          <p:cNvPr id="27" name="Image 26" descr="serveur-de-base-de-donnees_17-1015132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924944"/>
            <a:ext cx="997299" cy="1224136"/>
          </a:xfrm>
          <a:prstGeom prst="rect">
            <a:avLst/>
          </a:prstGeom>
        </p:spPr>
      </p:pic>
      <p:sp>
        <p:nvSpPr>
          <p:cNvPr id="29" name="Flèche courbée vers le haut 28"/>
          <p:cNvSpPr/>
          <p:nvPr/>
        </p:nvSpPr>
        <p:spPr>
          <a:xfrm rot="19204047">
            <a:off x="4993032" y="4531029"/>
            <a:ext cx="1709072" cy="810954"/>
          </a:xfrm>
          <a:prstGeom prst="curvedUpArrow">
            <a:avLst>
              <a:gd name="adj1" fmla="val 20057"/>
              <a:gd name="adj2" fmla="val 50000"/>
              <a:gd name="adj3" fmla="val 4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2411760" y="3573016"/>
            <a:ext cx="2736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483768" y="30689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8 accès SIP pour diffuser les appels sur Wel’Com SVI.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771800" y="573325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Un applicatif métier pour gérer les astreintes des pompiers volontaires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220072" y="2564904"/>
            <a:ext cx="1620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Wel’Com SVI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55576" y="256490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Alcatel-Lucent OXE</a:t>
            </a:r>
            <a:endParaRPr lang="fr-FR" sz="1600" dirty="0"/>
          </a:p>
        </p:txBody>
      </p:sp>
      <p:sp>
        <p:nvSpPr>
          <p:cNvPr id="24" name="Légende encadrée 1 23"/>
          <p:cNvSpPr/>
          <p:nvPr/>
        </p:nvSpPr>
        <p:spPr>
          <a:xfrm>
            <a:off x="6948264" y="3501008"/>
            <a:ext cx="1944216" cy="2088232"/>
          </a:xfrm>
          <a:prstGeom prst="borderCallout1">
            <a:avLst>
              <a:gd name="adj1" fmla="val 18750"/>
              <a:gd name="adj2" fmla="val -8333"/>
              <a:gd name="adj3" fmla="val 51091"/>
              <a:gd name="adj4" fmla="val -308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L’appel du Web service permet la consultation et l’édition des astreintes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Le SVI du SDIS 02</a:t>
            </a:r>
          </a:p>
        </p:txBody>
      </p:sp>
      <p:pic>
        <p:nvPicPr>
          <p:cNvPr id="22" name="Image 21" descr="SDIS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188640"/>
            <a:ext cx="936104" cy="1305619"/>
          </a:xfrm>
          <a:prstGeom prst="rect">
            <a:avLst/>
          </a:prstGeom>
        </p:spPr>
      </p:pic>
      <p:sp>
        <p:nvSpPr>
          <p:cNvPr id="28" name="Flèche courbée vers le haut 27"/>
          <p:cNvSpPr/>
          <p:nvPr/>
        </p:nvSpPr>
        <p:spPr>
          <a:xfrm rot="8598684" flipV="1">
            <a:off x="5365051" y="5155373"/>
            <a:ext cx="1709072" cy="810954"/>
          </a:xfrm>
          <a:prstGeom prst="curvedUpArrow">
            <a:avLst>
              <a:gd name="adj1" fmla="val 20057"/>
              <a:gd name="adj2" fmla="val 50000"/>
              <a:gd name="adj3" fmla="val 4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 descr="hp_prolia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221088"/>
            <a:ext cx="2784656" cy="1522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échange bidirectionnel 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27" name="Image 26" descr="serveur-de-base-de-donnees_17-1015132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997299" cy="12241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75656" y="299695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Emission d’une requête </a:t>
            </a:r>
          </a:p>
          <a:p>
            <a:pPr algn="ctr"/>
            <a:r>
              <a:rPr lang="fr-FR" sz="1600" dirty="0" smtClean="0"/>
              <a:t>URL.</a:t>
            </a:r>
            <a:endParaRPr lang="fr-FR" sz="1600" dirty="0"/>
          </a:p>
        </p:txBody>
      </p:sp>
      <p:sp>
        <p:nvSpPr>
          <p:cNvPr id="18" name="Flèche courbée vers le bas 17"/>
          <p:cNvSpPr/>
          <p:nvPr/>
        </p:nvSpPr>
        <p:spPr>
          <a:xfrm>
            <a:off x="1043608" y="2492896"/>
            <a:ext cx="3744416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2627784" y="2636912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1</a:t>
            </a:r>
            <a:endParaRPr lang="fr-FR" sz="1200" dirty="0"/>
          </a:p>
        </p:txBody>
      </p:sp>
      <p:pic>
        <p:nvPicPr>
          <p:cNvPr id="25" name="Image 24" descr="hp_proli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717032"/>
            <a:ext cx="2784656" cy="1522859"/>
          </a:xfrm>
          <a:prstGeom prst="rect">
            <a:avLst/>
          </a:prstGeom>
        </p:spPr>
      </p:pic>
      <p:sp>
        <p:nvSpPr>
          <p:cNvPr id="34" name="Ellipse 33"/>
          <p:cNvSpPr/>
          <p:nvPr/>
        </p:nvSpPr>
        <p:spPr>
          <a:xfrm>
            <a:off x="2627784" y="5949280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2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Le SVI du SDIS 02</a:t>
            </a:r>
          </a:p>
        </p:txBody>
      </p:sp>
      <p:pic>
        <p:nvPicPr>
          <p:cNvPr id="23" name="Image 22" descr="SDIS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188640"/>
            <a:ext cx="936104" cy="1305619"/>
          </a:xfrm>
          <a:prstGeom prst="rect">
            <a:avLst/>
          </a:prstGeom>
        </p:spPr>
      </p:pic>
      <p:sp>
        <p:nvSpPr>
          <p:cNvPr id="22" name="Flèche courbée vers le bas 21"/>
          <p:cNvSpPr/>
          <p:nvPr/>
        </p:nvSpPr>
        <p:spPr>
          <a:xfrm flipH="1" flipV="1">
            <a:off x="899592" y="5301208"/>
            <a:ext cx="3744416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63688" y="52292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Réception d’un flux XML 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80112" y="256490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Wel’Com SVI émet une requête URL contenant en paramètres les informations d’identification du pompier ou de modification de ses astreintes.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724128" y="450912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 retour le S.I. métier retourne un flux XML que Wel’Com SVI puis transcrit en synthèse vocale.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Orienter un appelant suivant son profil ?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Assurer une prise d’information par téléphone ?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Sécuriser une identification ?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Qualifier une présence, une demande interne … ? 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Votre besoin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CI BTP </a:t>
            </a:r>
            <a:br>
              <a:rPr lang="fr-FR" sz="4000" b="1" dirty="0" smtClean="0"/>
            </a:br>
            <a:r>
              <a:rPr lang="fr-FR" sz="4000" b="1" dirty="0" smtClean="0"/>
              <a:t>Isère Savoie Haute Savoie</a:t>
            </a:r>
            <a:br>
              <a:rPr lang="fr-FR" sz="4000" b="1" dirty="0" smtClean="0"/>
            </a:br>
            <a:r>
              <a:rPr lang="fr-FR" sz="4000" b="1" dirty="0" smtClean="0"/>
              <a:t> </a:t>
            </a:r>
            <a:br>
              <a:rPr lang="fr-FR" sz="4000" b="1" dirty="0" smtClean="0"/>
            </a:b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13/51</a:t>
            </a:r>
            <a:endParaRPr lang="fr-FR" sz="1100" dirty="0"/>
          </a:p>
        </p:txBody>
      </p:sp>
      <p:pic>
        <p:nvPicPr>
          <p:cNvPr id="5" name="Image 4" descr="Ccib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1656184" cy="105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serveur vocal interactif pour fournir des informations sur les indemnités et congés payés du personnel du bâtiment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Un échange entre Wel’Com SVI et un applicatif métier basé sur des requêtes SQL pré formatées.</a:t>
            </a:r>
          </a:p>
          <a:p>
            <a:pPr marL="0" indent="0" algn="just">
              <a:spcBef>
                <a:spcPts val="0"/>
              </a:spcBef>
            </a:pPr>
            <a:endParaRPr lang="fr-FR" sz="20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 L’identification du salarié effectuée par la saisie en code DTMF(s).</a:t>
            </a:r>
          </a:p>
          <a:p>
            <a:pPr marL="0" indent="0" algn="just">
              <a:spcBef>
                <a:spcPts val="0"/>
              </a:spcBef>
            </a:pPr>
            <a:endParaRPr lang="fr-FR" sz="20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L’utilisation de la synthèse vocale dynamique pour restituer les informations d’évolution de sa prise en charge au salarié.</a:t>
            </a:r>
          </a:p>
          <a:p>
            <a:pPr marL="0" indent="0">
              <a:spcBef>
                <a:spcPts val="0"/>
              </a:spcBef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</a:pP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332656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CI BTP </a:t>
            </a:r>
            <a:b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</a:b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Isère Savoie Haute Savoie</a:t>
            </a:r>
          </a:p>
        </p:txBody>
      </p:sp>
      <p:pic>
        <p:nvPicPr>
          <p:cNvPr id="11" name="Image 10" descr="Ccibt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656184" cy="105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hp_proli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9344" y="3429000"/>
            <a:ext cx="2784656" cy="152285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serveur vocal interactif pour fournir des informations sur les indemnités et congés payés du personnel du bâtiment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2339752" y="3429000"/>
            <a:ext cx="122413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serveur-de-base-de-donnees_17-1015132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429000"/>
            <a:ext cx="1290622" cy="15841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23728" y="332656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CI BTP </a:t>
            </a:r>
            <a:b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</a:b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Isère Savoie Haute Savoie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20072" y="515719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Un flux de données relative au salarié est retourné à Wel’Com SVI.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835696" y="270892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salarié s’identifie par code DTMF(s)</a:t>
            </a:r>
            <a:endParaRPr lang="fr-FR" sz="1600" dirty="0"/>
          </a:p>
        </p:txBody>
      </p:sp>
      <p:sp>
        <p:nvSpPr>
          <p:cNvPr id="25" name="Flèche droite rayée 24"/>
          <p:cNvSpPr/>
          <p:nvPr/>
        </p:nvSpPr>
        <p:spPr>
          <a:xfrm>
            <a:off x="5580112" y="3501008"/>
            <a:ext cx="122413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rayée 28"/>
          <p:cNvSpPr/>
          <p:nvPr/>
        </p:nvSpPr>
        <p:spPr>
          <a:xfrm flipH="1">
            <a:off x="5580112" y="4437112"/>
            <a:ext cx="1224136" cy="432048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rayée 29"/>
          <p:cNvSpPr/>
          <p:nvPr/>
        </p:nvSpPr>
        <p:spPr>
          <a:xfrm flipH="1">
            <a:off x="2339752" y="4437112"/>
            <a:ext cx="1224136" cy="432048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148064" y="270892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Un serveur IBM AS 400 interprète la requête de Wel’Com SVI.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835696" y="522920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Le salarié écoute en synthèse vocale l’évolution du versement de ses indemnités.</a:t>
            </a:r>
            <a:endParaRPr lang="fr-FR" sz="1600" dirty="0"/>
          </a:p>
        </p:txBody>
      </p:sp>
      <p:pic>
        <p:nvPicPr>
          <p:cNvPr id="18" name="Image 17" descr="Ccibt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60648"/>
            <a:ext cx="1656184" cy="10555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429000"/>
            <a:ext cx="1152128" cy="151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Le SGBDR du CI BTP est accessible via une requête SQL.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25" name="Image 24" descr="ipbx_alca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96952"/>
            <a:ext cx="1092480" cy="1368152"/>
          </a:xfrm>
          <a:prstGeom prst="rect">
            <a:avLst/>
          </a:prstGeom>
        </p:spPr>
      </p:pic>
      <p:pic>
        <p:nvPicPr>
          <p:cNvPr id="27" name="Image 26" descr="serveur-de-base-de-donnees_17-1015132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924944"/>
            <a:ext cx="997299" cy="1224136"/>
          </a:xfrm>
          <a:prstGeom prst="rect">
            <a:avLst/>
          </a:prstGeom>
        </p:spPr>
      </p:pic>
      <p:sp>
        <p:nvSpPr>
          <p:cNvPr id="29" name="Flèche courbée vers le haut 28"/>
          <p:cNvSpPr/>
          <p:nvPr/>
        </p:nvSpPr>
        <p:spPr>
          <a:xfrm rot="19204047">
            <a:off x="4993032" y="4531029"/>
            <a:ext cx="1709072" cy="810954"/>
          </a:xfrm>
          <a:prstGeom prst="curvedUpArrow">
            <a:avLst>
              <a:gd name="adj1" fmla="val 20057"/>
              <a:gd name="adj2" fmla="val 50000"/>
              <a:gd name="adj3" fmla="val 4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2411760" y="3573016"/>
            <a:ext cx="2736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483768" y="278092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8 accès analogiques pour diffuser les appels sur Wel’Com SVI.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771800" y="57332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Un applicatif métier installé sur un AS 400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220072" y="2564904"/>
            <a:ext cx="1620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Wel’Com SVI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55576" y="256490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Alcatel-Lucent OXE</a:t>
            </a:r>
            <a:endParaRPr lang="fr-FR" sz="1600" dirty="0"/>
          </a:p>
        </p:txBody>
      </p:sp>
      <p:sp>
        <p:nvSpPr>
          <p:cNvPr id="24" name="Légende encadrée 1 23"/>
          <p:cNvSpPr/>
          <p:nvPr/>
        </p:nvSpPr>
        <p:spPr>
          <a:xfrm>
            <a:off x="6948264" y="3501008"/>
            <a:ext cx="1944216" cy="2088232"/>
          </a:xfrm>
          <a:prstGeom prst="borderCallout1">
            <a:avLst>
              <a:gd name="adj1" fmla="val 18750"/>
              <a:gd name="adj2" fmla="val -8333"/>
              <a:gd name="adj3" fmla="val 51091"/>
              <a:gd name="adj4" fmla="val -308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données fournies sont intégrées dans le SGBDR de Wel’Com SVI</a:t>
            </a:r>
            <a:endParaRPr lang="fr-FR" dirty="0"/>
          </a:p>
        </p:txBody>
      </p:sp>
      <p:sp>
        <p:nvSpPr>
          <p:cNvPr id="28" name="Flèche courbée vers le haut 27"/>
          <p:cNvSpPr/>
          <p:nvPr/>
        </p:nvSpPr>
        <p:spPr>
          <a:xfrm rot="8598684" flipV="1">
            <a:off x="5365051" y="5155373"/>
            <a:ext cx="1709072" cy="810954"/>
          </a:xfrm>
          <a:prstGeom prst="curvedUpArrow">
            <a:avLst>
              <a:gd name="adj1" fmla="val 20057"/>
              <a:gd name="adj2" fmla="val 50000"/>
              <a:gd name="adj3" fmla="val 4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 descr="hp_proli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221088"/>
            <a:ext cx="2784656" cy="15228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23728" y="332656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CI BTP </a:t>
            </a:r>
            <a:b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</a:b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Isère Savoie Haute Savoie</a:t>
            </a:r>
          </a:p>
        </p:txBody>
      </p:sp>
      <p:pic>
        <p:nvPicPr>
          <p:cNvPr id="31" name="Image 30" descr="Ccibt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260648"/>
            <a:ext cx="1656184" cy="105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échange bidirectionnel 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27" name="Image 26" descr="serveur-de-base-de-donnees_17-1015132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997299" cy="12241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75656" y="299695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Emission d’une requête </a:t>
            </a:r>
          </a:p>
          <a:p>
            <a:pPr algn="ctr"/>
            <a:r>
              <a:rPr lang="fr-FR" sz="1600" dirty="0" smtClean="0"/>
              <a:t>SQL pré formatée.</a:t>
            </a:r>
            <a:endParaRPr lang="fr-FR" sz="1600" dirty="0"/>
          </a:p>
        </p:txBody>
      </p:sp>
      <p:sp>
        <p:nvSpPr>
          <p:cNvPr id="18" name="Flèche courbée vers le bas 17"/>
          <p:cNvSpPr/>
          <p:nvPr/>
        </p:nvSpPr>
        <p:spPr>
          <a:xfrm>
            <a:off x="1043608" y="2492896"/>
            <a:ext cx="3744416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2627784" y="2636912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1</a:t>
            </a:r>
            <a:endParaRPr lang="fr-FR" sz="1200" dirty="0"/>
          </a:p>
        </p:txBody>
      </p:sp>
      <p:pic>
        <p:nvPicPr>
          <p:cNvPr id="25" name="Image 24" descr="hp_proli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717032"/>
            <a:ext cx="2784656" cy="1522859"/>
          </a:xfrm>
          <a:prstGeom prst="rect">
            <a:avLst/>
          </a:prstGeom>
        </p:spPr>
      </p:pic>
      <p:sp>
        <p:nvSpPr>
          <p:cNvPr id="34" name="Ellipse 33"/>
          <p:cNvSpPr/>
          <p:nvPr/>
        </p:nvSpPr>
        <p:spPr>
          <a:xfrm>
            <a:off x="2627784" y="5949280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2</a:t>
            </a:r>
            <a:endParaRPr lang="fr-FR" sz="1200" dirty="0"/>
          </a:p>
        </p:txBody>
      </p:sp>
      <p:sp>
        <p:nvSpPr>
          <p:cNvPr id="22" name="Flèche courbée vers le bas 21"/>
          <p:cNvSpPr/>
          <p:nvPr/>
        </p:nvSpPr>
        <p:spPr>
          <a:xfrm flipH="1" flipV="1">
            <a:off x="899592" y="5301208"/>
            <a:ext cx="3744416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63688" y="52292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Réception d’un flux formaté 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80112" y="256490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Wel’Com SVI émet une requête SQL contenant en paramètres les informations d’identification du salarié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724128" y="450912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 retour le S.I. métier retourne un flux formaté contenant l’évolution de sa prise en charge.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2123728" y="332656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CI BTP </a:t>
            </a:r>
            <a:b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</a:b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Isère Savoie Haute Savoie</a:t>
            </a:r>
          </a:p>
        </p:txBody>
      </p:sp>
      <p:pic>
        <p:nvPicPr>
          <p:cNvPr id="24" name="Image 23" descr="Ccibt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60648"/>
            <a:ext cx="1656184" cy="105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KEOLIS </a:t>
            </a:r>
            <a:br>
              <a:rPr lang="fr-FR" sz="4000" b="1" dirty="0" smtClean="0"/>
            </a:br>
            <a:r>
              <a:rPr lang="fr-FR" sz="4000" b="1" dirty="0" smtClean="0"/>
              <a:t>Transport en commun Lyonnais</a:t>
            </a:r>
            <a:br>
              <a:rPr lang="fr-FR" sz="4000" b="1" dirty="0" smtClean="0"/>
            </a:br>
            <a:r>
              <a:rPr lang="fr-FR" sz="4000" b="1" dirty="0" smtClean="0"/>
              <a:t> </a:t>
            </a:r>
            <a:br>
              <a:rPr lang="fr-FR" sz="4000" b="1" dirty="0" smtClean="0"/>
            </a:b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13/51</a:t>
            </a:r>
            <a:endParaRPr lang="fr-FR" sz="1100" dirty="0"/>
          </a:p>
        </p:txBody>
      </p:sp>
      <p:pic>
        <p:nvPicPr>
          <p:cNvPr id="8" name="Image 7" descr="keol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968"/>
            <a:ext cx="1872208" cy="99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dialogue en trois étapes pour fournir en temps réel l’état des lignes des transports en commun Lyonnais et la disponibilité des ascenseurs pour handicapés ..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Un échange entre Wel’Com SVI et un applicatif métier basé sur une dépose au coup par coup d’un fichier plat de type CSV.</a:t>
            </a:r>
          </a:p>
          <a:p>
            <a:pPr marL="0" indent="0" algn="just">
              <a:spcBef>
                <a:spcPts val="0"/>
              </a:spcBef>
            </a:pPr>
            <a:endParaRPr lang="fr-FR" sz="20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 La reconnaissance de la parole pour qualifier la demande de l’usager. </a:t>
            </a:r>
          </a:p>
          <a:p>
            <a:pPr marL="0" indent="0" algn="just">
              <a:spcBef>
                <a:spcPts val="0"/>
              </a:spcBef>
            </a:pPr>
            <a:endParaRPr lang="fr-FR" sz="20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fr-FR" sz="2000" dirty="0" smtClean="0">
                <a:solidFill>
                  <a:srgbClr val="345D92"/>
                </a:solidFill>
                <a:latin typeface="Myriad Pro" pitchFamily="34" charset="0"/>
              </a:rPr>
              <a:t>  L’utilisation de la synthèse vocale dynamique pour restituer les informations à l’usager sur l’état de la ligne demandée ou la disponibilité de l’ascenseur.</a:t>
            </a:r>
          </a:p>
          <a:p>
            <a:pPr marL="0" indent="0">
              <a:spcBef>
                <a:spcPts val="0"/>
              </a:spcBef>
            </a:pPr>
            <a:endParaRPr lang="fr-FR" sz="16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</a:pP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8" name="Image 7" descr="TCL-SYTRAL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04664"/>
            <a:ext cx="1224136" cy="9030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Allo TCL</a:t>
            </a:r>
          </a:p>
        </p:txBody>
      </p:sp>
      <p:pic>
        <p:nvPicPr>
          <p:cNvPr id="12" name="Image 11" descr="keol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4664"/>
            <a:ext cx="1872208" cy="99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Un dialogue en trois étapes pour fournir en temps réel l’état des lignes des transports en commun Lyonnais et la disponibilité des ascenseurs pour handicapés ..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10" name="Image 9" descr="TCL-SYTRAL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04664"/>
            <a:ext cx="1224136" cy="903052"/>
          </a:xfrm>
          <a:prstGeom prst="rect">
            <a:avLst/>
          </a:prstGeom>
        </p:spPr>
      </p:pic>
      <p:pic>
        <p:nvPicPr>
          <p:cNvPr id="8" name="Image 7" descr="canstockphoto78492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068960"/>
            <a:ext cx="1030434" cy="1944216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979712" y="3140968"/>
            <a:ext cx="864096" cy="432048"/>
          </a:xfrm>
          <a:prstGeom prst="wedgeRoundRectCallout">
            <a:avLst>
              <a:gd name="adj1" fmla="val -85737"/>
              <a:gd name="adj2" fmla="val -267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Ligne 12</a:t>
            </a:r>
            <a:endParaRPr lang="fr-F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717032"/>
            <a:ext cx="91753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7092280" y="3140968"/>
            <a:ext cx="1800200" cy="504056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Aucune perturbation à prévoir ….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Flèche droite rayée 11"/>
          <p:cNvSpPr/>
          <p:nvPr/>
        </p:nvSpPr>
        <p:spPr>
          <a:xfrm>
            <a:off x="2411760" y="4077072"/>
            <a:ext cx="122413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serveur-de-base-de-donnees_17-1015132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429000"/>
            <a:ext cx="1290622" cy="15841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Allo TCL</a:t>
            </a:r>
          </a:p>
        </p:txBody>
      </p:sp>
      <p:pic>
        <p:nvPicPr>
          <p:cNvPr id="18" name="Image 17" descr="keol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04664"/>
            <a:ext cx="1872208" cy="99485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635896" y="5157192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La création dynamique d’une réponse basée sur l’état des lignes en temps réel.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55576" y="50851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La reconnaissance de la parole pour qualifier la demande de l’appelant.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732240" y="515719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La synthèse vocale pour restituer la réponse à l’appelant.</a:t>
            </a:r>
            <a:endParaRPr lang="fr-FR" sz="1600" dirty="0"/>
          </a:p>
        </p:txBody>
      </p:sp>
      <p:sp>
        <p:nvSpPr>
          <p:cNvPr id="22" name="Ellipse 21"/>
          <p:cNvSpPr/>
          <p:nvPr/>
        </p:nvSpPr>
        <p:spPr>
          <a:xfrm>
            <a:off x="1259632" y="2564904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25" name="Flèche droite rayée 24"/>
          <p:cNvSpPr/>
          <p:nvPr/>
        </p:nvSpPr>
        <p:spPr>
          <a:xfrm>
            <a:off x="5652120" y="4149080"/>
            <a:ext cx="1224136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355976" y="2636912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2</a:t>
            </a:r>
            <a:endParaRPr lang="fr-FR" sz="1200" dirty="0"/>
          </a:p>
        </p:txBody>
      </p:sp>
      <p:sp>
        <p:nvSpPr>
          <p:cNvPr id="27" name="Ellipse 26"/>
          <p:cNvSpPr/>
          <p:nvPr/>
        </p:nvSpPr>
        <p:spPr>
          <a:xfrm>
            <a:off x="7740352" y="2636912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3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Des informations fournies en temps réel par un applicatif métier et récupérées par une passerelle informatique.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25" name="Image 24" descr="ipbx_alca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96952"/>
            <a:ext cx="1092480" cy="1368152"/>
          </a:xfrm>
          <a:prstGeom prst="rect">
            <a:avLst/>
          </a:prstGeom>
        </p:spPr>
      </p:pic>
      <p:pic>
        <p:nvPicPr>
          <p:cNvPr id="26" name="Image 25" descr="Serveur_ec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437112"/>
            <a:ext cx="1800200" cy="1198933"/>
          </a:xfrm>
          <a:prstGeom prst="rect">
            <a:avLst/>
          </a:prstGeom>
        </p:spPr>
      </p:pic>
      <p:pic>
        <p:nvPicPr>
          <p:cNvPr id="27" name="Image 26" descr="serveur-de-base-de-donnees_17-1015132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924944"/>
            <a:ext cx="997299" cy="1224136"/>
          </a:xfrm>
          <a:prstGeom prst="rect">
            <a:avLst/>
          </a:prstGeom>
        </p:spPr>
      </p:pic>
      <p:sp>
        <p:nvSpPr>
          <p:cNvPr id="29" name="Flèche courbée vers le haut 28"/>
          <p:cNvSpPr/>
          <p:nvPr/>
        </p:nvSpPr>
        <p:spPr>
          <a:xfrm rot="19204047">
            <a:off x="4993032" y="4531029"/>
            <a:ext cx="1709072" cy="810954"/>
          </a:xfrm>
          <a:prstGeom prst="curvedUpArrow">
            <a:avLst>
              <a:gd name="adj1" fmla="val 20057"/>
              <a:gd name="adj2" fmla="val 50000"/>
              <a:gd name="adj3" fmla="val 42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droite 29"/>
          <p:cNvSpPr/>
          <p:nvPr/>
        </p:nvSpPr>
        <p:spPr>
          <a:xfrm>
            <a:off x="2411760" y="3573016"/>
            <a:ext cx="27363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483768" y="30689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60 accès SIP pour diffuser les appels sur Wel’Com SVI.</a:t>
            </a:r>
            <a:endParaRPr lang="fr-FR" sz="1600" dirty="0"/>
          </a:p>
        </p:txBody>
      </p:sp>
      <p:pic>
        <p:nvPicPr>
          <p:cNvPr id="14" name="Image 13" descr="TCL-SYTRAL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404664"/>
            <a:ext cx="1224136" cy="9030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Allo TCL</a:t>
            </a:r>
          </a:p>
        </p:txBody>
      </p:sp>
      <p:pic>
        <p:nvPicPr>
          <p:cNvPr id="16" name="Image 15" descr="keol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04664"/>
            <a:ext cx="1872208" cy="99485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771800" y="573325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Un applicatif métier pour gérer l’état des lignes et des ascenseurs.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220072" y="2564904"/>
            <a:ext cx="1620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Wel’Com SVI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755576" y="256490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Alcatel-Lucent OXE</a:t>
            </a:r>
            <a:endParaRPr lang="fr-FR" sz="1600" dirty="0"/>
          </a:p>
        </p:txBody>
      </p:sp>
      <p:sp>
        <p:nvSpPr>
          <p:cNvPr id="24" name="Légende encadrée 1 23"/>
          <p:cNvSpPr/>
          <p:nvPr/>
        </p:nvSpPr>
        <p:spPr>
          <a:xfrm>
            <a:off x="6948264" y="3501008"/>
            <a:ext cx="1944216" cy="2088232"/>
          </a:xfrm>
          <a:prstGeom prst="borderCallout1">
            <a:avLst>
              <a:gd name="adj1" fmla="val 18750"/>
              <a:gd name="adj2" fmla="val -8333"/>
              <a:gd name="adj3" fmla="val 51091"/>
              <a:gd name="adj4" fmla="val -308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passerelle informatique pour transmettre en temps réel l’état des lignes et la disponibilité des ascenseurs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		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1600" dirty="0" smtClean="0">
                <a:solidFill>
                  <a:srgbClr val="345D92"/>
                </a:solidFill>
                <a:latin typeface="Myriad Pro" pitchFamily="34" charset="0"/>
              </a:rPr>
              <a:t>Trois étapes pour la constitution d’un message audiotel informant de l’état d’une ligne ou de la disponibilité d’un ascenseur.</a:t>
            </a:r>
            <a:endParaRPr lang="fr-FR" sz="1800" dirty="0" smtClean="0">
              <a:solidFill>
                <a:srgbClr val="345D92"/>
              </a:solidFill>
              <a:latin typeface="Myriad Pro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lang="fr-FR" sz="2800" b="1" dirty="0" smtClean="0">
              <a:solidFill>
                <a:srgbClr val="345D92"/>
              </a:solidFill>
              <a:latin typeface="Myriad Pro" pitchFamily="34" charset="0"/>
            </a:endParaRPr>
          </a:p>
        </p:txBody>
      </p:sp>
      <p:pic>
        <p:nvPicPr>
          <p:cNvPr id="27" name="Image 26" descr="serveur-de-base-de-donnees_17-1015132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997299" cy="122413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91680" y="299695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Extraction de l’information stocké dans le SGBDR de Wel’Com SVI.</a:t>
            </a:r>
            <a:endParaRPr lang="fr-FR" sz="1600" dirty="0"/>
          </a:p>
        </p:txBody>
      </p:sp>
      <p:pic>
        <p:nvPicPr>
          <p:cNvPr id="14" name="Image 13" descr="TCL-SYTRAL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04664"/>
            <a:ext cx="1224136" cy="9030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83768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Allo TCL</a:t>
            </a:r>
          </a:p>
        </p:txBody>
      </p:sp>
      <p:pic>
        <p:nvPicPr>
          <p:cNvPr id="16" name="Image 15" descr="keol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04664"/>
            <a:ext cx="1872208" cy="99485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148064" y="508518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Synthétisation du fichier texte.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51720" y="501317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Extraction du masque de fichier à diffuser</a:t>
            </a:r>
            <a:endParaRPr lang="fr-FR" sz="1600" dirty="0"/>
          </a:p>
        </p:txBody>
      </p:sp>
      <p:sp>
        <p:nvSpPr>
          <p:cNvPr id="18" name="Flèche courbée vers le bas 17"/>
          <p:cNvSpPr/>
          <p:nvPr/>
        </p:nvSpPr>
        <p:spPr>
          <a:xfrm>
            <a:off x="1259632" y="2564904"/>
            <a:ext cx="3744416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Flèche courbée vers le bas 21"/>
          <p:cNvSpPr/>
          <p:nvPr/>
        </p:nvSpPr>
        <p:spPr>
          <a:xfrm flipV="1">
            <a:off x="1187624" y="5157192"/>
            <a:ext cx="3744416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Organigramme : Carte perforée 27"/>
          <p:cNvSpPr/>
          <p:nvPr/>
        </p:nvSpPr>
        <p:spPr>
          <a:xfrm>
            <a:off x="4139952" y="3861048"/>
            <a:ext cx="1152128" cy="1152128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Fichier texte prêt à être synthétisé</a:t>
            </a:r>
            <a:endParaRPr lang="fr-FR" sz="1400" dirty="0"/>
          </a:p>
        </p:txBody>
      </p:sp>
      <p:sp>
        <p:nvSpPr>
          <p:cNvPr id="31" name="Flèche droite 30"/>
          <p:cNvSpPr/>
          <p:nvPr/>
        </p:nvSpPr>
        <p:spPr>
          <a:xfrm>
            <a:off x="5508104" y="4221088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xplosion 1 31"/>
          <p:cNvSpPr/>
          <p:nvPr/>
        </p:nvSpPr>
        <p:spPr>
          <a:xfrm>
            <a:off x="6767736" y="3356992"/>
            <a:ext cx="2376264" cy="1944216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Message vocal</a:t>
            </a:r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2843808" y="2636912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34" name="Ellipse 33"/>
          <p:cNvSpPr/>
          <p:nvPr/>
        </p:nvSpPr>
        <p:spPr>
          <a:xfrm>
            <a:off x="2771800" y="5877272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2</a:t>
            </a:r>
            <a:endParaRPr lang="fr-FR" sz="1200" dirty="0"/>
          </a:p>
        </p:txBody>
      </p:sp>
      <p:sp>
        <p:nvSpPr>
          <p:cNvPr id="35" name="Ellipse 34"/>
          <p:cNvSpPr/>
          <p:nvPr/>
        </p:nvSpPr>
        <p:spPr>
          <a:xfrm>
            <a:off x="5796136" y="3861048"/>
            <a:ext cx="432048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3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Vous ne disposez pas de personnel pour répondre aux besoins.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Les temps d’accès aux services sont trop longs.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Les échanges nécessitent trop de manipulations. 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Vos outils actuels ne permettent pas d’amélioration …</a:t>
            </a:r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Vos contraintes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ond TLM Com_fond transpa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68712"/>
            <a:ext cx="3770656" cy="3704504"/>
          </a:xfrm>
          <a:prstGeom prst="rect">
            <a:avLst/>
          </a:prstGeom>
        </p:spPr>
      </p:pic>
      <p:sp>
        <p:nvSpPr>
          <p:cNvPr id="7" name="Espace réservé du texte 4"/>
          <p:cNvSpPr>
            <a:spLocks noGrp="1"/>
          </p:cNvSpPr>
          <p:nvPr>
            <p:ph type="body" idx="1"/>
          </p:nvPr>
        </p:nvSpPr>
        <p:spPr>
          <a:xfrm>
            <a:off x="5508104" y="2906713"/>
            <a:ext cx="3240361" cy="1746423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MERCI DE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VOTRE ATTENTION</a:t>
            </a:r>
          </a:p>
          <a:p>
            <a:pPr algn="ctr"/>
            <a:endParaRPr lang="fr-FR" sz="2000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QUESTIONS / REPONSES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51/51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Optez pour l’automatisation de vos services et :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Vous économiserez le temps de vos ressources humaines.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Vous offrirez des services disponibles 24 h sur 24, 7j sur 7.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L’accès à vos services sera immédiat.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Les échanges d’informations seront fiabilisés et sécurisés.    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La solution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TLM Com vous propose son serveur vocal interactif  pour :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Orienter un appelant ou qualifier sa demande suivant son profil.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Identifier un appelant pour un accès sécurisé.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Permettre l’échange d’informations automatisé par téléphone.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Fournir à votre système d’information des fonctions téléphoniques.    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Avec quoi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06489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Un serveur vocal interactif multi canal.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De multiples possibilités pour communiquer avec vos S.I.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La reconnaissance de la parole et la synthèse vocale.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Une prise en main rapide, une gestion graphique aisée.   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Wel’Com SVI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Wel’Com SVI sait exploiter les canaux suivants :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Le téléphone avec des dialogues dynamiques.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Les SMS pour la diffusion d’informations.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Les emails pour la réception ou la diffusion d’informations.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Tcp Ip pour les dialogues basés sur un protocole informatique.    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Wel’Com SVI, un SVI multi canal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Wel’Com SVI peut communiquer avec :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SQL, en ODBC ou JDBC pour collecter ou enregistrer des informations.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LDAP pour extraire des informations d’annuaires. 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Un client ou serveur Web Service, SOAP  ou avec une URL …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Tout protocole d’échanges de fichiers, par simple dépose ou FTP …    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Wel’Com SVI, un SVI communiquant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340768"/>
            <a:ext cx="8316416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smtClean="0"/>
              <a:t>  </a:t>
            </a:r>
          </a:p>
          <a:p>
            <a:pPr marL="0" indent="0">
              <a:spcBef>
                <a:spcPts val="0"/>
              </a:spcBef>
            </a:pPr>
            <a:r>
              <a:rPr lang="fr-FR" sz="2400" i="1" dirty="0" smtClean="0"/>
              <a:t>  Wel’Com SVI exploite pour ses dialogues avec l’appelant :  </a:t>
            </a:r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La reconnaissance de la parole avec mots clefs.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La synthèse vocale dynamique pour une diffusion agréable. </a:t>
            </a:r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r>
              <a:rPr lang="fr-FR" sz="2000" i="1" dirty="0" smtClean="0"/>
              <a:t>  Les codes DTMF(s) , pour un usage plus classique …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2000" i="1" dirty="0" smtClean="0"/>
              <a:t>    </a:t>
            </a:r>
          </a:p>
          <a:p>
            <a:pPr marL="400050" lvl="1" indent="0">
              <a:spcBef>
                <a:spcPts val="0"/>
              </a:spcBef>
              <a:buFont typeface="Wingdings" pitchFamily="2" charset="2"/>
              <a:buChar char="Ø"/>
            </a:pPr>
            <a:endParaRPr lang="fr-FR" sz="2000" i="1" dirty="0" smtClean="0"/>
          </a:p>
          <a:p>
            <a:pPr marL="400050" lvl="1" indent="0">
              <a:spcBef>
                <a:spcPts val="0"/>
              </a:spcBef>
              <a:buNone/>
            </a:pPr>
            <a:endParaRPr lang="fr-FR" sz="2000" i="1" dirty="0" smtClean="0"/>
          </a:p>
          <a:p>
            <a:pPr marL="0" indent="0">
              <a:spcBef>
                <a:spcPts val="0"/>
              </a:spcBef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i="1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460432" y="6551766"/>
            <a:ext cx="683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  3/51</a:t>
            </a:r>
            <a:endParaRPr lang="fr-FR" sz="11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345D92"/>
                </a:solidFill>
                <a:latin typeface="Myriad Pro" pitchFamily="34" charset="0"/>
              </a:rPr>
              <a:t>Wel’Com SVI, un dialogue naturel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6697</TotalTime>
  <Words>1009</Words>
  <Application>Microsoft Office PowerPoint</Application>
  <PresentationFormat>Affichage à l'écran (4:3)</PresentationFormat>
  <Paragraphs>336</Paragraphs>
  <Slides>30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Wel’Com SVI   Offrez de la voix à votre système d’information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Wel’Com SVI   Cas de figure d’échange S.I. avec Wel’Com SVI</vt:lpstr>
      <vt:lpstr>Diapositive 14</vt:lpstr>
      <vt:lpstr>      SDIS 02  Service départemental incendie secours de l’Aisne   </vt:lpstr>
      <vt:lpstr>Diapositive 16</vt:lpstr>
      <vt:lpstr>Diapositive 17</vt:lpstr>
      <vt:lpstr>Diapositive 18</vt:lpstr>
      <vt:lpstr>Diapositive 19</vt:lpstr>
      <vt:lpstr>     CI BTP  Isère Savoie Haute Savoie   </vt:lpstr>
      <vt:lpstr>Diapositive 21</vt:lpstr>
      <vt:lpstr>Diapositive 22</vt:lpstr>
      <vt:lpstr>Diapositive 23</vt:lpstr>
      <vt:lpstr>Diapositive 24</vt:lpstr>
      <vt:lpstr>     KEOLIS  Transport en commun Lyonnais   </vt:lpstr>
      <vt:lpstr>Diapositive 26</vt:lpstr>
      <vt:lpstr>Diapositive 27</vt:lpstr>
      <vt:lpstr>Diapositive 28</vt:lpstr>
      <vt:lpstr>Diapositive 29</vt:lpstr>
      <vt:lpstr>Diapositive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Maëlle Journeault</dc:creator>
  <cp:lastModifiedBy>FRE</cp:lastModifiedBy>
  <cp:revision>428</cp:revision>
  <dcterms:created xsi:type="dcterms:W3CDTF">2013-02-08T13:53:37Z</dcterms:created>
  <dcterms:modified xsi:type="dcterms:W3CDTF">2014-06-09T08:39:07Z</dcterms:modified>
</cp:coreProperties>
</file>